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Lato Bold" panose="020F0502020204030203" pitchFamily="34" charset="0"/>
      <p:bold r:id="rId17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2F5BF-C49A-A120-4EDA-8B69098DBB6C}" v="8" dt="2025-03-17T16:42:39.812"/>
    <p1510:client id="{500BE873-E22F-5698-4A82-90FC2B88511D}" v="270" dt="2025-03-17T21:18:13.696"/>
    <p1510:client id="{670C536E-DEA6-D7F6-81A1-36937A279569}" v="198" dt="2025-03-17T12:24:55.068"/>
    <p1510:client id="{980C6F26-3368-6744-BC22-12669D52C132}" v="4" dt="2025-03-17T18:59:30.943"/>
    <p1510:client id="{BD387487-D6C2-487A-0BD4-DD17E6E9D1CF}" v="155" dt="2025-03-17T17:15:12.876"/>
    <p1510:client id="{D9C7D9A0-9F35-4B8D-9A8D-EE6A36D00B99}" v="880" dt="2025-03-17T12:40:32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15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1124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err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fAIshion</a:t>
            </a: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: The Smart Way of Shopping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AI-powered shopping assistant that enhances retail experience with personalized outfit recommendations.</a:t>
            </a:r>
            <a:endParaRPr lang="en-US" sz="17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7B410-41B1-2E61-ADCE-5601B8A948D6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0277B-AEA7-9490-500C-767343C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02469-8F2D-2E64-F932-EF03BDB2AFB0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541D2A7-34B1-7935-BA63-3900E2FB50A6}"/>
              </a:ext>
            </a:extLst>
          </p:cNvPr>
          <p:cNvSpPr/>
          <p:nvPr/>
        </p:nvSpPr>
        <p:spPr>
          <a:xfrm>
            <a:off x="1708999" y="3535031"/>
            <a:ext cx="5934837" cy="569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96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Thank you</a:t>
            </a:r>
            <a:endParaRPr lang="en-US" sz="9600">
              <a:ea typeface="Calibri"/>
              <a:cs typeface="Calibri"/>
            </a:endParaRPr>
          </a:p>
          <a:p>
            <a:pPr>
              <a:lnSpc>
                <a:spcPts val="4350"/>
              </a:lnSpc>
            </a:pPr>
            <a:endParaRPr lang="en-US" sz="9600" b="1">
              <a:solidFill>
                <a:srgbClr val="282824"/>
              </a:solidFill>
              <a:latin typeface="Lato Bold"/>
              <a:ea typeface="Lato Bold"/>
              <a:cs typeface="Lato Bold"/>
            </a:endParaRPr>
          </a:p>
          <a:p>
            <a:pPr>
              <a:lnSpc>
                <a:spcPts val="4350"/>
              </a:lnSpc>
            </a:pPr>
            <a:r>
              <a:rPr lang="en-US" sz="3200">
                <a:ea typeface="Calibri" panose="020F0502020204030204"/>
                <a:cs typeface="Calibri" panose="020F0502020204030204"/>
              </a:rPr>
              <a:t> Do you have any questions?</a:t>
            </a:r>
            <a:endParaRPr lang="en-US" sz="3200"/>
          </a:p>
        </p:txBody>
      </p:sp>
      <p:pic>
        <p:nvPicPr>
          <p:cNvPr id="4" name="20250317_1255_AI Fashion Assistant_simple_compose_01jphza2bnew79rttwragf26kg">
            <a:hlinkClick r:id="" action="ppaction://media"/>
            <a:extLst>
              <a:ext uri="{FF2B5EF4-FFF2-40B4-BE49-F238E27FC236}">
                <a16:creationId xmlns:a16="http://schemas.microsoft.com/office/drawing/2014/main" id="{1C6F8006-06FB-2F7A-FEAC-9CA6A7E69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2174" y="155397"/>
            <a:ext cx="4408096" cy="79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Problem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Time-Consuming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Trying on clothes can be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time-consuming, inconvenient, and often frustrating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for shoppers.</a:t>
            </a:r>
            <a:endParaRPr lang="en-US" sz="1400">
              <a:ea typeface="+mn-lt"/>
              <a:cs typeface="+mn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Decision Making</a:t>
            </a:r>
            <a:endParaRPr lang="en-US" sz="2200">
              <a:solidFill>
                <a:srgbClr val="4A4A4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Many shoppers struggle with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choosing and coordinating outfits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due to uncertainty in style combinations and suitability.</a:t>
            </a:r>
            <a:endParaRPr lang="en-US" sz="1400"/>
          </a:p>
        </p:txBody>
      </p:sp>
      <p:sp>
        <p:nvSpPr>
          <p:cNvPr id="10" name="Shape 7"/>
          <p:cNvSpPr/>
          <p:nvPr/>
        </p:nvSpPr>
        <p:spPr>
          <a:xfrm>
            <a:off x="6280190" y="534663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11" name="Text 8"/>
          <p:cNvSpPr/>
          <p:nvPr/>
        </p:nvSpPr>
        <p:spPr>
          <a:xfrm>
            <a:off x="6507004" y="5541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Returns Issues</a:t>
            </a:r>
            <a:endParaRPr lang="en-US" sz="2200">
              <a:latin typeface="Lato Bold"/>
              <a:ea typeface="Lato Bold"/>
              <a:cs typeface="Lato Bol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600503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Approximately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30% of online fashion purchases are returned due to sizing and fit issues</a:t>
            </a: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F9254-6D00-987E-8F9F-A90CA17D3565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926" y="614720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435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 </a:t>
            </a:r>
            <a:r>
              <a:rPr lang="en-US" sz="4350" b="1" err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fAIshion</a:t>
            </a:r>
            <a:r>
              <a:rPr lang="en-US" sz="435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 Solution</a:t>
            </a:r>
            <a:endParaRPr lang="en-US" sz="4350" err="1">
              <a:latin typeface="Lato Bold"/>
              <a:ea typeface="Lato Bold"/>
              <a:cs typeface="Lato Bold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926" y="1647468"/>
            <a:ext cx="1116449" cy="1339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9298" y="1870710"/>
            <a:ext cx="5207929" cy="35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Scan Items using QR Code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7719298" y="2233765"/>
            <a:ext cx="6129576" cy="70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Use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QR codes or barcodes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to seamlessly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add products to a virtual wardrobe for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800"/>
              </a:lnSpc>
            </a:pP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 easy access and future purchases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26" y="2987278"/>
            <a:ext cx="1116449" cy="16438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9298" y="321052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Recommendations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7719298" y="3682433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Receive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personalized outfit recommendations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tailored to your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style preferences, body type, and specific occasions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.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926" y="4631174"/>
            <a:ext cx="1116449" cy="16438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9298" y="503994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Location Tracking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7719298" y="5392116"/>
            <a:ext cx="6129576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5G technology 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enables real-time store location detection</a:t>
            </a:r>
            <a:endParaRPr lang="en-US" sz="14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926" y="6275070"/>
            <a:ext cx="1116449" cy="13398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9298" y="6498312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Digital Wardrobe</a:t>
            </a:r>
            <a:endParaRPr lang="en-US" sz="2150"/>
          </a:p>
        </p:txBody>
      </p:sp>
      <p:sp>
        <p:nvSpPr>
          <p:cNvPr id="15" name="Text 8"/>
          <p:cNvSpPr/>
          <p:nvPr/>
        </p:nvSpPr>
        <p:spPr>
          <a:xfrm>
            <a:off x="7719298" y="6774282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US">
              <a:ea typeface="Calibri"/>
              <a:cs typeface="Calibri"/>
            </a:endParaRPr>
          </a:p>
          <a:p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Mix and match in-store items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with pieces from your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existing wardrobe</a:t>
            </a:r>
            <a:endParaRPr lang="en-US" sz="1400">
              <a:ea typeface="Calibri"/>
              <a:cs typeface="Calibri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1750">
              <a:solidFill>
                <a:srgbClr val="4A4A45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5BF381-6D22-DB63-F00C-A03A6596988B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447" y="834628"/>
            <a:ext cx="8761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Technology Behind </a:t>
            </a:r>
            <a:r>
              <a:rPr lang="en-US" sz="4450" b="1" err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fAIshion</a:t>
            </a:r>
            <a:endParaRPr lang="en-US" sz="4450" err="1">
              <a:latin typeface="Lato Bold"/>
              <a:ea typeface="Lato Bold"/>
              <a:cs typeface="Lato Bold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3857913" cy="38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Computer Vision</a:t>
            </a:r>
          </a:p>
        </p:txBody>
      </p:sp>
      <p:sp>
        <p:nvSpPr>
          <p:cNvPr id="6" name="Text 3"/>
          <p:cNvSpPr/>
          <p:nvPr/>
        </p:nvSpPr>
        <p:spPr>
          <a:xfrm>
            <a:off x="5088255" y="2659840"/>
            <a:ext cx="4486156" cy="352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Identifies and analyzes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clothing attributes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from images.</a:t>
            </a:r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sv-SE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693986" cy="248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Natural Language Processing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>
          <a:xfrm>
            <a:off x="5895261" y="4110548"/>
            <a:ext cx="4128377" cy="438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Understands and processes text-based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outfit requests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sv-SE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/>
          </a:p>
        </p:txBody>
      </p:sp>
      <p:sp>
        <p:nvSpPr>
          <p:cNvPr id="15" name="Text 10"/>
          <p:cNvSpPr/>
          <p:nvPr/>
        </p:nvSpPr>
        <p:spPr>
          <a:xfrm>
            <a:off x="6649258" y="4951095"/>
            <a:ext cx="3371150" cy="248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Database &amp; Cloud Storage </a:t>
            </a:r>
          </a:p>
        </p:txBody>
      </p:sp>
      <p:sp>
        <p:nvSpPr>
          <p:cNvPr id="16" name="Text 11"/>
          <p:cNvSpPr/>
          <p:nvPr/>
        </p:nvSpPr>
        <p:spPr>
          <a:xfrm>
            <a:off x="6647838" y="5376199"/>
            <a:ext cx="4758842" cy="428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Stores and categorizes user's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fashion trends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and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clothing data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sv-SE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500"/>
          </a:p>
        </p:txBody>
      </p:sp>
      <p:sp>
        <p:nvSpPr>
          <p:cNvPr id="20" name="Text 14"/>
          <p:cNvSpPr/>
          <p:nvPr/>
        </p:nvSpPr>
        <p:spPr>
          <a:xfrm>
            <a:off x="7509272" y="6301466"/>
            <a:ext cx="2660819" cy="433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Retailer's API</a:t>
            </a:r>
            <a:endParaRPr lang="en-US" sz="2200">
              <a:ea typeface="Calibri"/>
              <a:cs typeface="Calibri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7509272" y="6739822"/>
            <a:ext cx="4165887" cy="428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Provides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product availability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and </a:t>
            </a:r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pricing 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from retailers.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2691B-BA70-AE3A-02A8-6912FC8C98B8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31" y="502284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8318" y="27686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e-Wardrobe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1208318" y="3259050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Digital inventory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 of all your clothing items.</a:t>
            </a:r>
            <a:endParaRPr lang="en-US" sz="1400">
              <a:latin typeface="Calibri"/>
              <a:ea typeface="Lato"/>
              <a:cs typeface="Lato"/>
            </a:endParaRPr>
          </a:p>
        </p:txBody>
      </p:sp>
      <p:sp>
        <p:nvSpPr>
          <p:cNvPr id="8" name="Text 3"/>
          <p:cNvSpPr/>
          <p:nvPr/>
        </p:nvSpPr>
        <p:spPr>
          <a:xfrm>
            <a:off x="4901136" y="280520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Scanning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4901136" y="329562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Add items to your collection with a </a:t>
            </a: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simple QR scan.</a:t>
            </a:r>
            <a:endParaRPr lang="en-US" sz="1400" b="1">
              <a:latin typeface="Calibri"/>
              <a:ea typeface="Lato"/>
              <a:cs typeface="Lato"/>
            </a:endParaRPr>
          </a:p>
        </p:txBody>
      </p:sp>
      <p:sp>
        <p:nvSpPr>
          <p:cNvPr id="11" name="Text 5"/>
          <p:cNvSpPr/>
          <p:nvPr/>
        </p:nvSpPr>
        <p:spPr>
          <a:xfrm>
            <a:off x="4948666" y="591416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Outfit Generator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4948666" y="640458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AI tailored 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outfits for every occasion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18" y="502820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08318" y="582199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Store Locator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1208318" y="631240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Find nearby stores with</a:t>
            </a: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 5G Technology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BA6589-46AF-943F-BD1A-E3F5CA15DB3B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21" name="Picture 20" descr="A phone with a screen showing a coat on a swinger&#10;&#10;AI-generated content may be incorrect.">
            <a:extLst>
              <a:ext uri="{FF2B5EF4-FFF2-40B4-BE49-F238E27FC236}">
                <a16:creationId xmlns:a16="http://schemas.microsoft.com/office/drawing/2014/main" id="{BD00E8BB-321A-55C6-B638-E941990E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CBDD768A-6FEF-D312-91B8-CF29D2701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576" y="1157478"/>
            <a:ext cx="3759327" cy="6292596"/>
          </a:xfrm>
          <a:prstGeom prst="rect">
            <a:avLst/>
          </a:prstGeom>
        </p:spPr>
      </p:pic>
      <p:pic>
        <p:nvPicPr>
          <p:cNvPr id="16" name="Picture 15" descr="A black and white outline of a shirt&#10;&#10;AI-generated content may be incorrect.">
            <a:extLst>
              <a:ext uri="{FF2B5EF4-FFF2-40B4-BE49-F238E27FC236}">
                <a16:creationId xmlns:a16="http://schemas.microsoft.com/office/drawing/2014/main" id="{D486A8D6-F617-42E7-AF5F-1F706B4DA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06" y="1752392"/>
            <a:ext cx="1416327" cy="881685"/>
          </a:xfrm>
          <a:prstGeom prst="rect">
            <a:avLst/>
          </a:prstGeom>
        </p:spPr>
      </p:pic>
      <p:pic>
        <p:nvPicPr>
          <p:cNvPr id="18" name="Picture 17" descr="A black and white image of a square with dots&#10;&#10;AI-generated content may be incorrect.">
            <a:extLst>
              <a:ext uri="{FF2B5EF4-FFF2-40B4-BE49-F238E27FC236}">
                <a16:creationId xmlns:a16="http://schemas.microsoft.com/office/drawing/2014/main" id="{180763AB-C2D8-EF23-A0E0-94DD4AC48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974" y="1777862"/>
            <a:ext cx="976520" cy="989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830" y="7544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 Interface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30" y="1538859"/>
            <a:ext cx="4181713" cy="36806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Home Screen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Main hub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 for scanning, suggestions, store location.</a:t>
            </a:r>
            <a:endParaRPr lang="en-US" sz="1400">
              <a:latin typeface="Calibri"/>
              <a:ea typeface="Lato"/>
              <a:cs typeface="Lato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526667"/>
            <a:ext cx="4120872" cy="36929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e-Wardrobe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Digital collection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 of scanned or purchased items.</a:t>
            </a:r>
            <a:endParaRPr lang="en-US" sz="1400">
              <a:latin typeface="Calibri"/>
              <a:ea typeface="Lato"/>
              <a:cs typeface="La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1538859"/>
            <a:ext cx="3742801" cy="36806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3738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Outfit Generator Chat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AI-powered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 outfit recommendations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CD801C-CC9A-8A18-9D79-458EF70DDA27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3" descr="A screen shot of a phone&#10;&#10;AI-generated content may be incorrect.">
            <a:extLst>
              <a:ext uri="{FF2B5EF4-FFF2-40B4-BE49-F238E27FC236}">
                <a16:creationId xmlns:a16="http://schemas.microsoft.com/office/drawing/2014/main" id="{54106FC7-18E7-5EF3-8968-535E3686C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650" y="1664018"/>
            <a:ext cx="1861947" cy="3548253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972F4D7-D06F-8F30-7014-AFD688E5B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943" y="1602105"/>
            <a:ext cx="1822323" cy="352577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43CFF1FA-51FD-F16F-2F4C-9D26A8B01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0885" y="1523810"/>
            <a:ext cx="1773174" cy="3706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Business Model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Free Mobile App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Available on </a:t>
            </a: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Android and iOS</a:t>
            </a:r>
            <a:endParaRPr lang="en-US" sz="1400" b="1">
              <a:latin typeface="Calibri"/>
              <a:ea typeface="Lato"/>
              <a:cs typeface="Lato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 Subscription Model</a:t>
            </a:r>
            <a:endParaRPr lang="en-US" sz="2200">
              <a:latin typeface="Lato Bold"/>
              <a:ea typeface="Lato Bold"/>
              <a:cs typeface="Lato Bold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3566075"/>
            <a:ext cx="3898821" cy="90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400" b="1">
                <a:solidFill>
                  <a:srgbClr val="4A4A45"/>
                </a:solidFill>
                <a:latin typeface="Calibri"/>
                <a:ea typeface="Lato"/>
                <a:cs typeface="Lato"/>
              </a:rPr>
              <a:t>Ad-free </a:t>
            </a:r>
            <a:r>
              <a:rPr lang="en-US" sz="1400">
                <a:solidFill>
                  <a:srgbClr val="4A4A45"/>
                </a:solidFill>
                <a:latin typeface="Calibri"/>
                <a:ea typeface="Lato"/>
                <a:cs typeface="Lato"/>
              </a:rPr>
              <a:t>with </a:t>
            </a:r>
            <a:r>
              <a:rPr lang="en-US" sz="1400">
                <a:solidFill>
                  <a:srgbClr val="4A4A45"/>
                </a:solidFill>
                <a:latin typeface="Calibri"/>
                <a:ea typeface="Calibri"/>
                <a:cs typeface="Calibri"/>
              </a:rPr>
              <a:t>unlimited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personalized fashion recommendations</a:t>
            </a:r>
            <a:endParaRPr lang="en-US" sz="1400">
              <a:latin typeface="Lato"/>
              <a:ea typeface="Lato"/>
              <a:cs typeface="Lato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>
                <a:solidFill>
                  <a:srgbClr val="4A4A45"/>
                </a:solidFill>
                <a:latin typeface="Lato Bold"/>
                <a:ea typeface="Lato Bold"/>
                <a:cs typeface="Lato Bold"/>
              </a:rPr>
              <a:t>Retailers and Brands</a:t>
            </a:r>
            <a:endParaRPr lang="en-US" sz="2200">
              <a:latin typeface="Lato Bold"/>
              <a:ea typeface="Lato Bold"/>
              <a:cs typeface="Lato Bold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6007757"/>
            <a:ext cx="3898821" cy="78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Retailers and brands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advertisement and promotional model</a:t>
            </a:r>
            <a:endParaRPr lang="en-US" sz="1400">
              <a:solidFill>
                <a:srgbClr val="4A4A45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Insights</a:t>
            </a:r>
            <a:endParaRPr lang="en-US" sz="220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E3ED53-AC53-0A94-D0AE-66FB80B917CE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7B7F7B-1A29-B4EE-10D5-2991E01D3C86}"/>
              </a:ext>
            </a:extLst>
          </p:cNvPr>
          <p:cNvSpPr txBox="1"/>
          <p:nvPr/>
        </p:nvSpPr>
        <p:spPr>
          <a:xfrm>
            <a:off x="1948543" y="5998029"/>
            <a:ext cx="32548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4A4A45"/>
                </a:solidFill>
                <a:ea typeface="+mn-lt"/>
                <a:cs typeface="+mn-lt"/>
              </a:rPr>
              <a:t>Real-time trends and statistics</a:t>
            </a:r>
            <a:r>
              <a:rPr lang="en-US" sz="1400">
                <a:solidFill>
                  <a:srgbClr val="4A4A45"/>
                </a:solidFill>
                <a:ea typeface="+mn-lt"/>
                <a:cs typeface="+mn-lt"/>
              </a:rPr>
              <a:t> via APIs for third-party integration</a:t>
            </a:r>
            <a:endParaRPr 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45" y="490538"/>
            <a:ext cx="4459605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Market Potential</a:t>
            </a:r>
            <a:endParaRPr lang="en-US" sz="35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45" y="1709499"/>
            <a:ext cx="10524053" cy="535817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31218" y="7079861"/>
            <a:ext cx="178356" cy="178356"/>
          </a:xfrm>
          <a:prstGeom prst="roundRect">
            <a:avLst>
              <a:gd name="adj" fmla="val 1025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5" name="Text 2"/>
          <p:cNvSpPr/>
          <p:nvPr/>
        </p:nvSpPr>
        <p:spPr>
          <a:xfrm>
            <a:off x="4270534" y="7079861"/>
            <a:ext cx="491609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 1</a:t>
            </a:r>
            <a:endParaRPr lang="en-US" sz="1400"/>
          </a:p>
        </p:txBody>
      </p:sp>
      <p:sp>
        <p:nvSpPr>
          <p:cNvPr id="6" name="Shape 3"/>
          <p:cNvSpPr/>
          <p:nvPr/>
        </p:nvSpPr>
        <p:spPr>
          <a:xfrm>
            <a:off x="6252210" y="7079861"/>
            <a:ext cx="178356" cy="178356"/>
          </a:xfrm>
          <a:prstGeom prst="roundRect">
            <a:avLst>
              <a:gd name="adj" fmla="val 10254"/>
            </a:avLst>
          </a:prstGeom>
          <a:solidFill>
            <a:srgbClr val="484840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7" name="Text 4"/>
          <p:cNvSpPr/>
          <p:nvPr/>
        </p:nvSpPr>
        <p:spPr>
          <a:xfrm>
            <a:off x="6491526" y="7079861"/>
            <a:ext cx="491609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 2</a:t>
            </a:r>
            <a:endParaRPr lang="en-US" sz="1400"/>
          </a:p>
        </p:txBody>
      </p:sp>
      <p:sp>
        <p:nvSpPr>
          <p:cNvPr id="8" name="Shape 5"/>
          <p:cNvSpPr/>
          <p:nvPr/>
        </p:nvSpPr>
        <p:spPr>
          <a:xfrm>
            <a:off x="8473321" y="7079861"/>
            <a:ext cx="178356" cy="178356"/>
          </a:xfrm>
          <a:prstGeom prst="roundRect">
            <a:avLst>
              <a:gd name="adj" fmla="val 10254"/>
            </a:avLst>
          </a:prstGeom>
          <a:solidFill>
            <a:srgbClr val="67675D"/>
          </a:solidFill>
          <a:ln/>
        </p:spPr>
        <p:txBody>
          <a:bodyPr/>
          <a:lstStyle/>
          <a:p>
            <a:endParaRPr lang="sv-SE"/>
          </a:p>
        </p:txBody>
      </p:sp>
      <p:sp>
        <p:nvSpPr>
          <p:cNvPr id="9" name="Text 6"/>
          <p:cNvSpPr/>
          <p:nvPr/>
        </p:nvSpPr>
        <p:spPr>
          <a:xfrm>
            <a:off x="8712637" y="7079861"/>
            <a:ext cx="491609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 3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C7DBF-2838-BE6A-C756-1224E287845A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331D769-1835-3E08-3B9F-3419A30236F9}"/>
              </a:ext>
            </a:extLst>
          </p:cNvPr>
          <p:cNvSpPr/>
          <p:nvPr/>
        </p:nvSpPr>
        <p:spPr>
          <a:xfrm>
            <a:off x="624245" y="624650"/>
            <a:ext cx="5569077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500" b="1">
                <a:solidFill>
                  <a:srgbClr val="282824"/>
                </a:solidFill>
                <a:latin typeface="Lato Bold"/>
                <a:ea typeface="Lato Bold"/>
                <a:cs typeface="Lato Bold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E543F-D309-2390-4348-A52A6CE235C2}"/>
              </a:ext>
            </a:extLst>
          </p:cNvPr>
          <p:cNvSpPr txBox="1"/>
          <p:nvPr/>
        </p:nvSpPr>
        <p:spPr>
          <a:xfrm>
            <a:off x="12847320" y="7726680"/>
            <a:ext cx="1706879" cy="426720"/>
          </a:xfrm>
          <a:prstGeom prst="rect">
            <a:avLst/>
          </a:prstGeom>
          <a:solidFill>
            <a:srgbClr val="EFECE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ED961-7821-3AF0-30EB-F0B54982E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" b="33333"/>
          <a:stretch/>
        </p:blipFill>
        <p:spPr>
          <a:xfrm>
            <a:off x="509588" y="2439924"/>
            <a:ext cx="13599044" cy="2590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DD1B0A-3BBE-1EB8-79CC-3D124F5413BF}"/>
              </a:ext>
            </a:extLst>
          </p:cNvPr>
          <p:cNvSpPr txBox="1"/>
          <p:nvPr/>
        </p:nvSpPr>
        <p:spPr>
          <a:xfrm>
            <a:off x="4758812" y="67468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6DF31-DF3C-8B5A-8DB6-00962194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7" y="4920615"/>
            <a:ext cx="13782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2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4</cp:revision>
  <dcterms:created xsi:type="dcterms:W3CDTF">2025-03-12T13:42:09Z</dcterms:created>
  <dcterms:modified xsi:type="dcterms:W3CDTF">2025-03-17T21:21:08Z</dcterms:modified>
</cp:coreProperties>
</file>